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93" r:id="rId16"/>
    <p:sldId id="294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88EA6EA-9D23-4C4F-AFCA-85B240A7C434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52C9A17-5758-4037-8AA3-DE216E0AA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A6EA-9D23-4C4F-AFCA-85B240A7C434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9A17-5758-4037-8AA3-DE216E0AA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A6EA-9D23-4C4F-AFCA-85B240A7C434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9A17-5758-4037-8AA3-DE216E0AA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A6EA-9D23-4C4F-AFCA-85B240A7C434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9A17-5758-4037-8AA3-DE216E0AA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A6EA-9D23-4C4F-AFCA-85B240A7C434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9A17-5758-4037-8AA3-DE216E0AA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A6EA-9D23-4C4F-AFCA-85B240A7C434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9A17-5758-4037-8AA3-DE216E0AA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8EA6EA-9D23-4C4F-AFCA-85B240A7C434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52C9A17-5758-4037-8AA3-DE216E0AAE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88EA6EA-9D23-4C4F-AFCA-85B240A7C434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52C9A17-5758-4037-8AA3-DE216E0AA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A6EA-9D23-4C4F-AFCA-85B240A7C434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9A17-5758-4037-8AA3-DE216E0AA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A6EA-9D23-4C4F-AFCA-85B240A7C434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9A17-5758-4037-8AA3-DE216E0AA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A6EA-9D23-4C4F-AFCA-85B240A7C434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9A17-5758-4037-8AA3-DE216E0AA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88EA6EA-9D23-4C4F-AFCA-85B240A7C434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52C9A17-5758-4037-8AA3-DE216E0AA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643050"/>
            <a:ext cx="8458200" cy="1657359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Метафорические карты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72076" y="0"/>
            <a:ext cx="3971924" cy="1100698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Психологическая лаборатория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ФКУ ЛИУ-12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УФСИН России по Кировской области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001056" cy="85725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Их применяют для решения следующих вопросов: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3643338" cy="521495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Создание положительной коммуникативной обстановки;</a:t>
            </a:r>
          </a:p>
          <a:p>
            <a:pPr algn="just"/>
            <a:r>
              <a:rPr lang="ru-RU" dirty="0" smtClean="0"/>
              <a:t>Развитие интереса к самопознанию и саморазвитию;</a:t>
            </a:r>
          </a:p>
          <a:p>
            <a:pPr algn="just"/>
            <a:r>
              <a:rPr lang="ru-RU" dirty="0" smtClean="0"/>
              <a:t>Развитие творческих способностей;</a:t>
            </a:r>
          </a:p>
          <a:p>
            <a:pPr algn="just"/>
            <a:r>
              <a:rPr lang="ru-RU" dirty="0" smtClean="0"/>
              <a:t>Уменьшение страха критики;</a:t>
            </a:r>
          </a:p>
          <a:p>
            <a:pPr algn="just"/>
            <a:r>
              <a:rPr lang="ru-RU" dirty="0" smtClean="0"/>
              <a:t>Личностный рост;</a:t>
            </a:r>
          </a:p>
        </p:txBody>
      </p:sp>
      <p:pic>
        <p:nvPicPr>
          <p:cNvPr id="4" name="Рисунок 3" descr="olm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2357430"/>
            <a:ext cx="4360405" cy="33956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071546"/>
            <a:ext cx="4043362" cy="550299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Преодоление кризиса и снятие угнетённых состояний;</a:t>
            </a:r>
          </a:p>
          <a:p>
            <a:pPr algn="just"/>
            <a:r>
              <a:rPr lang="ru-RU" dirty="0" smtClean="0"/>
              <a:t>Коррекция отношений и разрешения конфликтов;</a:t>
            </a:r>
          </a:p>
          <a:p>
            <a:pPr algn="just"/>
            <a:r>
              <a:rPr lang="ru-RU" dirty="0" smtClean="0"/>
              <a:t>Поиск ресурсного состояния;</a:t>
            </a:r>
          </a:p>
          <a:p>
            <a:pPr algn="just"/>
            <a:r>
              <a:rPr lang="ru-RU" dirty="0" smtClean="0"/>
              <a:t>Управление стрессом;</a:t>
            </a:r>
          </a:p>
          <a:p>
            <a:pPr algn="just"/>
            <a:r>
              <a:rPr lang="ru-RU" dirty="0" smtClean="0"/>
              <a:t>Диагностика и оценки представителей различных профессий и многое другое.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abd620e6ea3497a6fc835ed5d6cf05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180" y="2071678"/>
            <a:ext cx="4244226" cy="28860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Разновидности метафорических карт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58204" cy="5002924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b="1" dirty="0" smtClean="0"/>
              <a:t>К базовому набору принадлежат следующие колоды:</a:t>
            </a:r>
          </a:p>
          <a:p>
            <a:pPr algn="just"/>
            <a:r>
              <a:rPr lang="ru-RU" u="sng" dirty="0" smtClean="0"/>
              <a:t>OH</a:t>
            </a:r>
            <a:r>
              <a:rPr lang="ru-RU" dirty="0" smtClean="0"/>
              <a:t> (единственная колода, в которой есть карты-рамки со словами. Они позволяют существенно расширить репертуар применения карт в психотерапии);</a:t>
            </a:r>
          </a:p>
          <a:p>
            <a:pPr algn="just"/>
            <a:r>
              <a:rPr lang="ru-RU" u="sng" dirty="0" err="1" smtClean="0"/>
              <a:t>Persona</a:t>
            </a:r>
            <a:r>
              <a:rPr lang="ru-RU" dirty="0" smtClean="0"/>
              <a:t> (единственная колода, содержащая портреты людей разного пола, возраста и культуры);</a:t>
            </a:r>
          </a:p>
          <a:p>
            <a:pPr algn="just"/>
            <a:r>
              <a:rPr lang="ru-RU" u="sng" dirty="0" err="1" smtClean="0"/>
              <a:t>Saga</a:t>
            </a:r>
            <a:r>
              <a:rPr lang="ru-RU" u="sng" dirty="0" smtClean="0"/>
              <a:t>, </a:t>
            </a:r>
            <a:r>
              <a:rPr lang="ru-RU" u="sng" dirty="0" err="1" smtClean="0"/>
              <a:t>Mythos</a:t>
            </a:r>
            <a:r>
              <a:rPr lang="ru-RU" u="sng" dirty="0" smtClean="0"/>
              <a:t>, 1001, </a:t>
            </a:r>
            <a:r>
              <a:rPr lang="ru-RU" u="sng" dirty="0" err="1" smtClean="0"/>
              <a:t>Shenhua</a:t>
            </a:r>
            <a:r>
              <a:rPr lang="ru-RU" u="sng" dirty="0" smtClean="0"/>
              <a:t> </a:t>
            </a:r>
            <a:r>
              <a:rPr lang="ru-RU" dirty="0" smtClean="0"/>
              <a:t>- одни из ресурсных колод (колоды содержат в себе сказочные образы).</a:t>
            </a:r>
          </a:p>
          <a:p>
            <a:pPr algn="just">
              <a:buNone/>
            </a:pPr>
            <a:r>
              <a:rPr lang="ru-RU" dirty="0" smtClean="0"/>
              <a:t>    Остальные колоды считаются более узко специализированными. Т.е. в зависимости от запросов с которыми вы работаете вам будет полезна определенная колода метафорических карт.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txBody>
          <a:bodyPr/>
          <a:lstStyle/>
          <a:p>
            <a:pPr algn="ctr"/>
            <a:r>
              <a:rPr lang="en-US" b="1" dirty="0" smtClean="0"/>
              <a:t>OH (</a:t>
            </a:r>
            <a:r>
              <a:rPr lang="ru-RU" b="1" dirty="0" smtClean="0"/>
              <a:t>Ох)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4114800" cy="521497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   Две колоды по 88 карт каждая – одна состоит из картинок, другая из слов.</a:t>
            </a:r>
          </a:p>
          <a:p>
            <a:pPr algn="just">
              <a:buNone/>
            </a:pPr>
            <a:r>
              <a:rPr lang="ru-RU" dirty="0" smtClean="0"/>
              <a:t>    Поместите карту с изображением в обрамление карты со словом и исследуйте значение этой комбинации. </a:t>
            </a:r>
          </a:p>
          <a:p>
            <a:pPr algn="just">
              <a:buNone/>
            </a:pPr>
            <a:r>
              <a:rPr lang="ru-RU" dirty="0" smtClean="0"/>
              <a:t>    </a:t>
            </a:r>
            <a:r>
              <a:rPr lang="ru-RU" u="sng" dirty="0" smtClean="0"/>
              <a:t>«</a:t>
            </a:r>
            <a:r>
              <a:rPr lang="ru-RU" u="sng" dirty="0" err="1" smtClean="0"/>
              <a:t>О-Карты</a:t>
            </a:r>
            <a:r>
              <a:rPr lang="ru-RU" u="sng" dirty="0" smtClean="0"/>
              <a:t>»</a:t>
            </a:r>
            <a:r>
              <a:rPr lang="ru-RU" dirty="0" smtClean="0"/>
              <a:t> используются дома, в школах, клиниках, </a:t>
            </a:r>
            <a:r>
              <a:rPr lang="ru-RU" dirty="0" err="1" smtClean="0"/>
              <a:t>тренинговых</a:t>
            </a:r>
            <a:r>
              <a:rPr lang="ru-RU" dirty="0" smtClean="0"/>
              <a:t> и образовательных центрах. Эти красивые карты разработаны для развития интуиции, воображения, понимания и коммуникации.</a:t>
            </a:r>
            <a:endParaRPr lang="ru-RU" dirty="0"/>
          </a:p>
        </p:txBody>
      </p:sp>
      <p:pic>
        <p:nvPicPr>
          <p:cNvPr id="5" name="Рисунок 4" descr="oh-cards-org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1928802"/>
            <a:ext cx="4286849" cy="26768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66800"/>
          </a:xfrm>
        </p:spPr>
        <p:txBody>
          <a:bodyPr/>
          <a:lstStyle/>
          <a:p>
            <a:r>
              <a:rPr lang="ru-RU" dirty="0" smtClean="0"/>
              <a:t>Служат для: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00240"/>
            <a:ext cx="5072098" cy="428628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работа с бессознательным;</a:t>
            </a:r>
          </a:p>
          <a:p>
            <a:r>
              <a:rPr lang="ru-RU" dirty="0" smtClean="0"/>
              <a:t>эмоциональные расстройства;</a:t>
            </a:r>
          </a:p>
          <a:p>
            <a:r>
              <a:rPr lang="ru-RU" dirty="0" err="1" smtClean="0"/>
              <a:t>психосоматика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внутриличностные</a:t>
            </a:r>
            <a:r>
              <a:rPr lang="ru-RU" dirty="0" smtClean="0"/>
              <a:t> конфликты;</a:t>
            </a:r>
          </a:p>
          <a:p>
            <a:r>
              <a:rPr lang="ru-RU" dirty="0" smtClean="0"/>
              <a:t>межличностные отношения;</a:t>
            </a:r>
          </a:p>
          <a:p>
            <a:r>
              <a:rPr lang="ru-RU" dirty="0" smtClean="0"/>
              <a:t>поиск внутреннего ресурса.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5555.jpg"/>
          <p:cNvPicPr>
            <a:picLocks noChangeAspect="1"/>
          </p:cNvPicPr>
          <p:nvPr/>
        </p:nvPicPr>
        <p:blipFill>
          <a:blip r:embed="rId2" cstate="print"/>
          <a:srcRect l="31644" t="4660" r="7170"/>
          <a:stretch>
            <a:fillRect/>
          </a:stretch>
        </p:blipFill>
        <p:spPr>
          <a:xfrm>
            <a:off x="5286380" y="1500174"/>
            <a:ext cx="3571900" cy="46567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Ecco</a:t>
            </a:r>
            <a:r>
              <a:rPr lang="en-US" b="1" dirty="0" smtClean="0"/>
              <a:t> (</a:t>
            </a:r>
            <a:r>
              <a:rPr lang="ru-RU" b="1" dirty="0" err="1" smtClean="0"/>
              <a:t>Экко</a:t>
            </a:r>
            <a:r>
              <a:rPr lang="ru-RU" b="1" dirty="0" smtClean="0"/>
              <a:t>)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8658196" cy="571504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u="sng" dirty="0" err="1" smtClean="0"/>
              <a:t>Экко</a:t>
            </a:r>
            <a:r>
              <a:rPr lang="ru-RU" dirty="0" smtClean="0"/>
              <a:t> - собрание 99 художественных миниатюр. Карты позволяют нам прояснить то, что мы видим, представляем и чувствуем. </a:t>
            </a:r>
            <a:r>
              <a:rPr lang="ru-RU" dirty="0" err="1" smtClean="0"/>
              <a:t>Каждыи</a:t>
            </a:r>
            <a:r>
              <a:rPr lang="ru-RU" dirty="0" smtClean="0"/>
              <a:t>̆ по-разному воспринимает карты, и эти чувства можно выразить в словах, в стихах, в музыке, танце и даже в живописи.</a:t>
            </a:r>
            <a:endParaRPr lang="ru-RU" dirty="0"/>
          </a:p>
        </p:txBody>
      </p:sp>
      <p:pic>
        <p:nvPicPr>
          <p:cNvPr id="4" name="Рисунок 3" descr="1-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3571876"/>
            <a:ext cx="3595686" cy="291250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71480"/>
            <a:ext cx="4643470" cy="628652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В отличие от большинства других метафорических ассоциативных карт </a:t>
            </a:r>
            <a:r>
              <a:rPr lang="ru-RU" u="sng" dirty="0" smtClean="0"/>
              <a:t>«</a:t>
            </a:r>
            <a:r>
              <a:rPr lang="ru-RU" u="sng" dirty="0" err="1" smtClean="0"/>
              <a:t>Экко</a:t>
            </a:r>
            <a:r>
              <a:rPr lang="ru-RU" u="sng" dirty="0" smtClean="0"/>
              <a:t>»</a:t>
            </a:r>
            <a:r>
              <a:rPr lang="ru-RU" dirty="0" smtClean="0"/>
              <a:t>представляют собой абстрактные картины, которые не имеют ни четко выраженного содержания, ни сюжетного наполнения. С другой стороны, именно за счет своей абстрактности карты </a:t>
            </a:r>
            <a:r>
              <a:rPr lang="ru-RU" u="sng" dirty="0" smtClean="0"/>
              <a:t>«</a:t>
            </a:r>
            <a:r>
              <a:rPr lang="ru-RU" u="sng" dirty="0" err="1" smtClean="0"/>
              <a:t>Экко</a:t>
            </a:r>
            <a:r>
              <a:rPr lang="ru-RU" u="sng" dirty="0" smtClean="0"/>
              <a:t>»</a:t>
            </a:r>
            <a:r>
              <a:rPr lang="ru-RU" dirty="0" smtClean="0"/>
              <a:t> дают еще больший простор для творчества и работы воображения.</a:t>
            </a:r>
            <a:endParaRPr lang="ru-RU" dirty="0"/>
          </a:p>
        </p:txBody>
      </p:sp>
      <p:pic>
        <p:nvPicPr>
          <p:cNvPr id="4" name="Рисунок 3" descr="Есс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928802"/>
            <a:ext cx="2263490" cy="317660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txBody>
          <a:bodyPr/>
          <a:lstStyle/>
          <a:p>
            <a:pPr algn="ctr"/>
            <a:r>
              <a:rPr lang="en-US" b="1" dirty="0" smtClean="0"/>
              <a:t>Persona (</a:t>
            </a:r>
            <a:r>
              <a:rPr lang="ru-RU" b="1" dirty="0" smtClean="0"/>
              <a:t>Персона)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500174"/>
            <a:ext cx="4043362" cy="507436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77 карт-портретов и 33 </a:t>
            </a:r>
            <a:r>
              <a:rPr lang="ru-RU" dirty="0" err="1" smtClean="0"/>
              <a:t>карты-взаимодействия.Колода</a:t>
            </a:r>
            <a:r>
              <a:rPr lang="ru-RU" dirty="0" smtClean="0"/>
              <a:t> содержит в себе набор портретов людей разного пола, возраста и национальности. Особенность изобразительной техники позволяет каждому по-своему проинтерпретировать настроение карты.</a:t>
            </a:r>
            <a:endParaRPr lang="ru-RU" dirty="0"/>
          </a:p>
        </p:txBody>
      </p:sp>
      <p:pic>
        <p:nvPicPr>
          <p:cNvPr id="4" name="Рисунок 3" descr="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000240"/>
            <a:ext cx="3819540" cy="286465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Метафора портретов позволяет работать со следующими запросами: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4114800" cy="4502858"/>
          </a:xfrm>
        </p:spPr>
        <p:txBody>
          <a:bodyPr/>
          <a:lstStyle/>
          <a:p>
            <a:r>
              <a:rPr lang="ru-RU" dirty="0" smtClean="0"/>
              <a:t>социальные взаимоотношения     ( в семье, на работе);</a:t>
            </a:r>
          </a:p>
          <a:p>
            <a:r>
              <a:rPr lang="ru-RU" dirty="0" err="1" smtClean="0"/>
              <a:t>субличности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ролевые диспозиции;</a:t>
            </a:r>
          </a:p>
          <a:p>
            <a:r>
              <a:rPr lang="ru-RU" dirty="0" smtClean="0"/>
              <a:t>эмоциональные расстройства;</a:t>
            </a:r>
          </a:p>
          <a:p>
            <a:r>
              <a:rPr lang="ru-RU" dirty="0" err="1" smtClean="0"/>
              <a:t>психосоматика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20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2172147"/>
            <a:ext cx="2571768" cy="362220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txBody>
          <a:bodyPr/>
          <a:lstStyle/>
          <a:p>
            <a:pPr algn="ctr"/>
            <a:r>
              <a:rPr lang="en-US" b="1" dirty="0" err="1" smtClean="0"/>
              <a:t>Personita</a:t>
            </a:r>
            <a:r>
              <a:rPr lang="en-US" b="1" dirty="0" smtClean="0"/>
              <a:t> (</a:t>
            </a:r>
            <a:r>
              <a:rPr lang="ru-RU" b="1" dirty="0" err="1" smtClean="0"/>
              <a:t>Персонита</a:t>
            </a:r>
            <a:r>
              <a:rPr lang="ru-RU" b="1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443914" cy="300039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 77 портретов детей и молодежи со всего света плюс 44 карты-ситуации об их отношениях, нарисованных художниками Эли </a:t>
            </a:r>
            <a:r>
              <a:rPr lang="ru-RU" dirty="0" err="1" smtClean="0"/>
              <a:t>Раманом</a:t>
            </a:r>
            <a:r>
              <a:rPr lang="ru-RU" dirty="0" smtClean="0"/>
              <a:t> и Мариной Лукьяновой. Колода содержит в себе набор портретов  детей и молодых людей всех стран и культур нашего мира. В дополнение к ней идет набор карт с изображением человечков в разном количестве и комбинациях, что приглашает исследовать не только сами фигуры, но и их взаимоотношения.</a:t>
            </a:r>
            <a:endParaRPr lang="ru-RU" dirty="0"/>
          </a:p>
        </p:txBody>
      </p:sp>
      <p:pic>
        <p:nvPicPr>
          <p:cNvPr id="4" name="Рисунок 3" descr="Personita-300x2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4076700"/>
            <a:ext cx="3714776" cy="27117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r>
              <a:rPr lang="ru-RU" dirty="0" smtClean="0"/>
              <a:t>Что такое метафорические карты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54"/>
            <a:ext cx="3929090" cy="4786346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dirty="0" smtClean="0"/>
              <a:t> 	</a:t>
            </a:r>
            <a:r>
              <a:rPr lang="ru-RU" sz="8000" dirty="0" smtClean="0"/>
              <a:t>Во время консультаций психологу бывает очень сложно понять глубинные причины того, что привело человека к таким последствиям. Но, чтобы помочь человеку, психологу важно найти именно первопричины, чтобы оказать действенную помощь. С этой целью, он пытается понять, что кроется в подсознании человека, но разобраться в этом бывает непросто.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Persona-290x2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2500306"/>
            <a:ext cx="2762250" cy="276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Карты позволяют работать со следующими запросами: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4357718" cy="4717172"/>
          </a:xfrm>
        </p:spPr>
        <p:txBody>
          <a:bodyPr/>
          <a:lstStyle/>
          <a:p>
            <a:r>
              <a:rPr lang="ru-RU" dirty="0" smtClean="0"/>
              <a:t>социальные взаимоотношения        (в семье, на работе);</a:t>
            </a:r>
          </a:p>
          <a:p>
            <a:r>
              <a:rPr lang="ru-RU" dirty="0" err="1" smtClean="0"/>
              <a:t>субличности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ролевые диспозиции;</a:t>
            </a:r>
          </a:p>
          <a:p>
            <a:r>
              <a:rPr lang="ru-RU" dirty="0" smtClean="0"/>
              <a:t>эмоциональные расстройства;</a:t>
            </a:r>
          </a:p>
          <a:p>
            <a:r>
              <a:rPr lang="ru-RU" dirty="0" err="1" smtClean="0"/>
              <a:t>психосоматика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personita_a_002.jpg"/>
          <p:cNvPicPr>
            <a:picLocks noChangeAspect="1"/>
          </p:cNvPicPr>
          <p:nvPr/>
        </p:nvPicPr>
        <p:blipFill>
          <a:blip r:embed="rId2" cstate="print"/>
          <a:srcRect l="3417" t="2083" r="2005" b="2083"/>
          <a:stretch>
            <a:fillRect/>
          </a:stretch>
        </p:blipFill>
        <p:spPr>
          <a:xfrm>
            <a:off x="5286380" y="1857364"/>
            <a:ext cx="3277607" cy="450059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txBody>
          <a:bodyPr/>
          <a:lstStyle/>
          <a:p>
            <a:pPr algn="ctr"/>
            <a:r>
              <a:rPr lang="en-US" b="1" dirty="0" smtClean="0"/>
              <a:t>Cope (</a:t>
            </a:r>
            <a:r>
              <a:rPr lang="ru-RU" b="1" dirty="0" smtClean="0"/>
              <a:t>Преодоление)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472518" cy="514353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Комплект из 88 карт-картинок для преодоления кризисных ситуаций и исцеления душевных травм. Главной отличительной особенностью колоды </a:t>
            </a:r>
            <a:r>
              <a:rPr lang="ru-RU" u="sng" dirty="0" smtClean="0"/>
              <a:t>«</a:t>
            </a:r>
            <a:r>
              <a:rPr lang="ru-RU" u="sng" dirty="0" err="1" smtClean="0"/>
              <a:t>Cope</a:t>
            </a:r>
            <a:r>
              <a:rPr lang="ru-RU" u="sng" dirty="0" smtClean="0"/>
              <a:t>» </a:t>
            </a:r>
            <a:r>
              <a:rPr lang="ru-RU" dirty="0" smtClean="0"/>
              <a:t>является то, что она была создана именно для терапевтической работы. </a:t>
            </a:r>
            <a:endParaRPr lang="ru-RU" dirty="0"/>
          </a:p>
        </p:txBody>
      </p:sp>
      <p:pic>
        <p:nvPicPr>
          <p:cNvPr id="4" name="Рисунок 3" descr="cope.jpg"/>
          <p:cNvPicPr>
            <a:picLocks noChangeAspect="1"/>
          </p:cNvPicPr>
          <p:nvPr/>
        </p:nvPicPr>
        <p:blipFill>
          <a:blip r:embed="rId2" cstate="print"/>
          <a:srcRect l="4688" t="7500" r="5077"/>
          <a:stretch>
            <a:fillRect/>
          </a:stretch>
        </p:blipFill>
        <p:spPr>
          <a:xfrm>
            <a:off x="2428860" y="4000504"/>
            <a:ext cx="5500726" cy="264318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ре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2928934"/>
            <a:ext cx="2541359" cy="3571876"/>
          </a:xfrm>
          <a:prstGeom prst="rect">
            <a:avLst/>
          </a:prstGeom>
        </p:spPr>
      </p:pic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621508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Главная идея колоды - отобразить известные оттенки человеческих переживаний, затем найти эквивалент внутренним чувствам, выразить то, что невозможно сказать, получить поддержку и ресурс при: </a:t>
            </a:r>
          </a:p>
          <a:p>
            <a:r>
              <a:rPr lang="ru-RU" dirty="0" smtClean="0"/>
              <a:t>ПТСР;</a:t>
            </a:r>
          </a:p>
          <a:p>
            <a:r>
              <a:rPr lang="ru-RU" dirty="0" smtClean="0"/>
              <a:t>эмоциональных </a:t>
            </a:r>
          </a:p>
          <a:p>
            <a:pPr>
              <a:buNone/>
            </a:pPr>
            <a:r>
              <a:rPr lang="ru-RU" dirty="0" smtClean="0"/>
              <a:t>   расстройствах;</a:t>
            </a:r>
          </a:p>
          <a:p>
            <a:r>
              <a:rPr lang="ru-RU" dirty="0" err="1" smtClean="0"/>
              <a:t>психосоматике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страхах и фобиях;</a:t>
            </a:r>
          </a:p>
          <a:p>
            <a:r>
              <a:rPr lang="ru-RU" dirty="0" smtClean="0"/>
              <a:t>поиске внутреннего </a:t>
            </a:r>
          </a:p>
          <a:p>
            <a:pPr>
              <a:buNone/>
            </a:pPr>
            <a:r>
              <a:rPr lang="ru-RU" dirty="0" smtClean="0"/>
              <a:t>   ресурса.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66800"/>
          </a:xfrm>
        </p:spPr>
        <p:txBody>
          <a:bodyPr/>
          <a:lstStyle/>
          <a:p>
            <a:pPr algn="ctr"/>
            <a:r>
              <a:rPr lang="en-US" b="1" dirty="0" err="1" smtClean="0"/>
              <a:t>Tandoo</a:t>
            </a:r>
            <a:r>
              <a:rPr lang="en-US" b="1" dirty="0" smtClean="0"/>
              <a:t> (</a:t>
            </a:r>
            <a:r>
              <a:rPr lang="ru-RU" b="1" dirty="0" err="1" smtClean="0"/>
              <a:t>Танду</a:t>
            </a:r>
            <a:r>
              <a:rPr lang="ru-RU" b="1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301038" cy="528641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99 карт-картинок плюс 44 знаков действия о жизни как пары. 99 живописных образа изображают сцены из жизни пары, символизирующих чувства, желания, потребности, конфликты и исцеляющие паттерны, которые возникают в непрерывном потоке парных отношений.</a:t>
            </a:r>
            <a:endParaRPr lang="ru-RU" dirty="0"/>
          </a:p>
        </p:txBody>
      </p:sp>
      <p:pic>
        <p:nvPicPr>
          <p:cNvPr id="4" name="Рисунок 3" descr="4c4481ad83f5d4a71037adcb092de85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18790">
            <a:off x="3992065" y="3890902"/>
            <a:ext cx="3714756" cy="305848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UET_collage.jpg"/>
          <p:cNvPicPr>
            <a:picLocks noChangeAspect="1"/>
          </p:cNvPicPr>
          <p:nvPr/>
        </p:nvPicPr>
        <p:blipFill>
          <a:blip r:embed="rId2" cstate="print"/>
          <a:srcRect l="1970" t="1852" r="27107"/>
          <a:stretch>
            <a:fillRect/>
          </a:stretch>
        </p:blipFill>
        <p:spPr>
          <a:xfrm>
            <a:off x="5786446" y="2714620"/>
            <a:ext cx="2571768" cy="3786190"/>
          </a:xfrm>
          <a:prstGeom prst="rect">
            <a:avLst/>
          </a:prstGeom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8801072" cy="600079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Использование знаков, 44 карт действия наводят на мысль о дорожной карте для путешествия пары среди горя и радости. Карты предлагают свежие взгляды и мысли, чувства и действия. Карты </a:t>
            </a:r>
            <a:r>
              <a:rPr lang="en-US" u="sng" dirty="0" err="1" smtClean="0"/>
              <a:t>Tandoo</a:t>
            </a:r>
            <a:r>
              <a:rPr lang="ru-RU" u="sng" dirty="0" smtClean="0"/>
              <a:t> </a:t>
            </a:r>
            <a:r>
              <a:rPr lang="ru-RU" dirty="0" smtClean="0"/>
              <a:t>будут полезны при следующих запросах:</a:t>
            </a:r>
          </a:p>
          <a:p>
            <a:r>
              <a:rPr lang="ru-RU" dirty="0" smtClean="0"/>
              <a:t>семейное и парное </a:t>
            </a:r>
          </a:p>
          <a:p>
            <a:pPr>
              <a:buNone/>
            </a:pPr>
            <a:r>
              <a:rPr lang="ru-RU" dirty="0" smtClean="0"/>
              <a:t>   консультирование;</a:t>
            </a:r>
          </a:p>
          <a:p>
            <a:r>
              <a:rPr lang="ru-RU" dirty="0" smtClean="0"/>
              <a:t>вопросы развода, измены </a:t>
            </a:r>
          </a:p>
          <a:p>
            <a:pPr>
              <a:buNone/>
            </a:pPr>
            <a:r>
              <a:rPr lang="ru-RU" dirty="0" smtClean="0"/>
              <a:t>   и др. кризисов отношений;</a:t>
            </a:r>
          </a:p>
          <a:p>
            <a:r>
              <a:rPr lang="ru-RU" dirty="0" smtClean="0"/>
              <a:t>семейные границы, </a:t>
            </a:r>
          </a:p>
          <a:p>
            <a:pPr>
              <a:buNone/>
            </a:pPr>
            <a:r>
              <a:rPr lang="ru-RU" dirty="0" smtClean="0"/>
              <a:t>   правила, ценности и традиции;</a:t>
            </a:r>
          </a:p>
          <a:p>
            <a:r>
              <a:rPr lang="ru-RU" dirty="0" smtClean="0"/>
              <a:t>жизненные сценарии, </a:t>
            </a:r>
          </a:p>
          <a:p>
            <a:pPr>
              <a:buNone/>
            </a:pPr>
            <a:r>
              <a:rPr lang="ru-RU" dirty="0" smtClean="0"/>
              <a:t>   родительские предписания.</a:t>
            </a:r>
          </a:p>
          <a:p>
            <a:pPr algn="just">
              <a:buNone/>
            </a:pPr>
            <a:endParaRPr lang="ru-RU" u="sng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66800"/>
          </a:xfrm>
        </p:spPr>
        <p:txBody>
          <a:bodyPr/>
          <a:lstStyle/>
          <a:p>
            <a:pPr algn="ctr"/>
            <a:r>
              <a:rPr lang="en-US" b="1" dirty="0" smtClean="0"/>
              <a:t>Saga (</a:t>
            </a:r>
            <a:r>
              <a:rPr lang="ru-RU" b="1" dirty="0" smtClean="0"/>
              <a:t>Сага)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8515352" cy="5214974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2600" dirty="0" smtClean="0"/>
              <a:t>Эти 55 художественных открыток, нарисованных Эли </a:t>
            </a:r>
            <a:r>
              <a:rPr lang="ru-RU" sz="2600" dirty="0" err="1" smtClean="0"/>
              <a:t>Раманом</a:t>
            </a:r>
            <a:r>
              <a:rPr lang="ru-RU" sz="2600" dirty="0" smtClean="0"/>
              <a:t>, изображают характеры, сцены и явления страны, которой никогда не было и которая всегда есть. В психологии любой рассказ человека можно рассматривать как проявление его внутреннего мира (переживаний, мировоззрений, конфликтов  и пр.).</a:t>
            </a:r>
            <a:endParaRPr lang="ru-RU" sz="2600" dirty="0"/>
          </a:p>
        </p:txBody>
      </p:sp>
      <p:pic>
        <p:nvPicPr>
          <p:cNvPr id="4" name="Рисунок 3" descr="122.750x0.jpg"/>
          <p:cNvPicPr>
            <a:picLocks noChangeAspect="1"/>
          </p:cNvPicPr>
          <p:nvPr/>
        </p:nvPicPr>
        <p:blipFill>
          <a:blip r:embed="rId2" cstate="print"/>
          <a:srcRect l="12109" t="14063" b="8593"/>
          <a:stretch>
            <a:fillRect/>
          </a:stretch>
        </p:blipFill>
        <p:spPr>
          <a:xfrm>
            <a:off x="3643306" y="4214818"/>
            <a:ext cx="3214685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img_catalog_1_images_439.jpg"/>
          <p:cNvPicPr>
            <a:picLocks noChangeAspect="1"/>
          </p:cNvPicPr>
          <p:nvPr/>
        </p:nvPicPr>
        <p:blipFill>
          <a:blip r:embed="rId2" cstate="print"/>
          <a:srcRect t="35073"/>
          <a:stretch>
            <a:fillRect/>
          </a:stretch>
        </p:blipFill>
        <p:spPr>
          <a:xfrm>
            <a:off x="5429256" y="3571876"/>
            <a:ext cx="2848016" cy="2597407"/>
          </a:xfrm>
          <a:prstGeom prst="rect">
            <a:avLst/>
          </a:prstGeom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8729634" cy="592935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Карты </a:t>
            </a:r>
            <a:r>
              <a:rPr lang="ru-RU" u="sng" dirty="0" smtClean="0"/>
              <a:t>«</a:t>
            </a:r>
            <a:r>
              <a:rPr lang="ru-RU" u="sng" dirty="0" err="1" smtClean="0"/>
              <a:t>Saga</a:t>
            </a:r>
            <a:r>
              <a:rPr lang="ru-RU" u="sng" dirty="0" smtClean="0"/>
              <a:t>» </a:t>
            </a:r>
            <a:r>
              <a:rPr lang="ru-RU" dirty="0" smtClean="0"/>
              <a:t>являются отличным стимулом для создания истории. Так же их используют для: </a:t>
            </a:r>
          </a:p>
          <a:p>
            <a:r>
              <a:rPr lang="ru-RU" dirty="0" smtClean="0"/>
              <a:t>составлении </a:t>
            </a:r>
            <a:r>
              <a:rPr lang="ru-RU" dirty="0" err="1" smtClean="0"/>
              <a:t>сказкотерапевтических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историй;</a:t>
            </a:r>
          </a:p>
          <a:p>
            <a:r>
              <a:rPr lang="ru-RU" dirty="0" err="1" smtClean="0"/>
              <a:t>диссоциированном</a:t>
            </a:r>
            <a:r>
              <a:rPr lang="ru-RU" dirty="0" smtClean="0"/>
              <a:t> продуцировании проективного материала;</a:t>
            </a:r>
          </a:p>
          <a:p>
            <a:r>
              <a:rPr lang="ru-RU" dirty="0" smtClean="0"/>
              <a:t>работе с переживаниями;</a:t>
            </a:r>
          </a:p>
          <a:p>
            <a:r>
              <a:rPr lang="ru-RU" dirty="0" smtClean="0"/>
              <a:t>поиск ресурса.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Пути-дороги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714488"/>
            <a:ext cx="3857652" cy="44291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80 карт с изображениями (фотографиями) автострад, шоссе, дорог, тропинок и совсем бездорожья. Также 32 карты со словами и словосочетаниями.</a:t>
            </a:r>
            <a:endParaRPr lang="ru-RU" dirty="0"/>
          </a:p>
        </p:txBody>
      </p:sp>
      <p:pic>
        <p:nvPicPr>
          <p:cNvPr id="4" name="Рисунок 3" descr="put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000240"/>
            <a:ext cx="3619085" cy="361908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607223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Карты дают возможность работать с образами движения, устремления, скорости, достижения цели, запретов и идеалов. Наиболее продуктивно его использование в ситуациях, когда клиент переживает: </a:t>
            </a:r>
          </a:p>
          <a:p>
            <a:r>
              <a:rPr lang="ru-RU" dirty="0" smtClean="0"/>
              <a:t>кризис; </a:t>
            </a:r>
          </a:p>
          <a:p>
            <a:r>
              <a:rPr lang="ru-RU" dirty="0" smtClean="0"/>
              <a:t>стоит перед </a:t>
            </a:r>
          </a:p>
          <a:p>
            <a:pPr>
              <a:buNone/>
            </a:pPr>
            <a:r>
              <a:rPr lang="ru-RU" dirty="0" smtClean="0"/>
              <a:t>   необходимостью выбора; </a:t>
            </a:r>
          </a:p>
          <a:p>
            <a:r>
              <a:rPr lang="ru-RU" dirty="0" smtClean="0"/>
              <a:t>начинает какую-то </a:t>
            </a:r>
          </a:p>
          <a:p>
            <a:pPr>
              <a:buNone/>
            </a:pPr>
            <a:r>
              <a:rPr lang="ru-RU" dirty="0" smtClean="0"/>
              <a:t>   деятельность;</a:t>
            </a:r>
          </a:p>
          <a:p>
            <a:r>
              <a:rPr lang="ru-RU" dirty="0" smtClean="0"/>
              <a:t>формулирует новые </a:t>
            </a:r>
          </a:p>
          <a:p>
            <a:pPr>
              <a:buNone/>
            </a:pPr>
            <a:r>
              <a:rPr lang="ru-RU" dirty="0" smtClean="0"/>
              <a:t>   цели и т.п. </a:t>
            </a:r>
            <a:endParaRPr lang="ru-RU" dirty="0"/>
          </a:p>
        </p:txBody>
      </p:sp>
      <p:pic>
        <p:nvPicPr>
          <p:cNvPr id="5" name="Рисунок 4" descr="foto_36243.jpg"/>
          <p:cNvPicPr>
            <a:picLocks noChangeAspect="1"/>
          </p:cNvPicPr>
          <p:nvPr/>
        </p:nvPicPr>
        <p:blipFill>
          <a:blip r:embed="rId2" cstate="print"/>
          <a:srcRect l="11765" t="9559" r="20588" b="6617"/>
          <a:stretch>
            <a:fillRect/>
          </a:stretch>
        </p:blipFill>
        <p:spPr>
          <a:xfrm>
            <a:off x="5857884" y="2835754"/>
            <a:ext cx="2071702" cy="342281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Окна и двери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4357718" cy="464347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В набор входят 80 фотографии с изображениями окон и окошек, дверей и калиток — открытых и закрытых, ухоженных и заброшенных. Кроме того, в нем есть 32 маленькие карточки со словами и словосочетаниями. </a:t>
            </a:r>
            <a:endParaRPr lang="ru-RU" dirty="0"/>
          </a:p>
        </p:txBody>
      </p:sp>
      <p:pic>
        <p:nvPicPr>
          <p:cNvPr id="4" name="Рисунок 3" descr="1011384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1857364"/>
            <a:ext cx="4000504" cy="40005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66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571612"/>
            <a:ext cx="3943320" cy="425367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   В таких случаях на помощь приходят                              </a:t>
            </a:r>
            <a:r>
              <a:rPr lang="ru-RU" b="1" dirty="0" smtClean="0"/>
              <a:t>ассоциативные карты,</a:t>
            </a:r>
            <a:r>
              <a:rPr lang="ru-RU" dirty="0" smtClean="0"/>
              <a:t> которые являются эффективным действенным инструментом в работе психолога. Они были созданы в 1975 году канадским профессором искусствоведения             </a:t>
            </a:r>
            <a:r>
              <a:rPr lang="ru-RU" b="1" dirty="0" smtClean="0"/>
              <a:t>Эли Романом.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Emotions-300x225-500x500.jpg"/>
          <p:cNvPicPr>
            <a:picLocks noChangeAspect="1"/>
          </p:cNvPicPr>
          <p:nvPr/>
        </p:nvPicPr>
        <p:blipFill>
          <a:blip r:embed="rId2" cstate="print"/>
          <a:srcRect t="12000" r="2499" b="20499"/>
          <a:stretch>
            <a:fillRect/>
          </a:stretch>
        </p:blipFill>
        <p:spPr>
          <a:xfrm>
            <a:off x="214282" y="1857364"/>
            <a:ext cx="4500594" cy="311579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572560" cy="550072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Образ окна ассоциируется у большинства людей с возможностью «на людей посмотреть и себя показать» и вызывает веер ассоциаций, связанных с самооценкой, с рефлексией по поводу того, как их воспринимают окружающие, как это соотносится с желаемым образом себя. Образ двери также является метафоричным. Заметьте, как часто мы используем словосочетания «захлопнуть перед ним дверь», «все двери перед ним открыты» и т. д., имея в виду возможности, которые жизнь открывает перед нами. 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480"/>
            <a:ext cx="8229600" cy="61436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Предлагаемый набор может быть использован в ситуациях, когда клиент:</a:t>
            </a:r>
          </a:p>
          <a:p>
            <a:pPr algn="just"/>
            <a:r>
              <a:rPr lang="ru-RU" dirty="0" smtClean="0"/>
              <a:t> стоит перед необходимостью решения проблем;</a:t>
            </a:r>
          </a:p>
          <a:p>
            <a:pPr algn="just"/>
            <a:r>
              <a:rPr lang="ru-RU" dirty="0" smtClean="0"/>
              <a:t> ищет выходы из кризисной ситуации;</a:t>
            </a:r>
          </a:p>
          <a:p>
            <a:pPr algn="just"/>
            <a:r>
              <a:rPr lang="ru-RU" dirty="0" smtClean="0"/>
              <a:t> остро переживает ощущение своей свободы-     несвободы;</a:t>
            </a:r>
          </a:p>
          <a:p>
            <a:pPr algn="just"/>
            <a:r>
              <a:rPr lang="ru-RU" dirty="0" smtClean="0"/>
              <a:t> формирует свой внешний образ. </a:t>
            </a:r>
            <a:endParaRPr lang="ru-RU" dirty="0"/>
          </a:p>
        </p:txBody>
      </p:sp>
      <p:pic>
        <p:nvPicPr>
          <p:cNvPr id="4" name="Рисунок 3" descr="1007016015.jpg"/>
          <p:cNvPicPr>
            <a:picLocks noChangeAspect="1"/>
          </p:cNvPicPr>
          <p:nvPr/>
        </p:nvPicPr>
        <p:blipFill>
          <a:blip r:embed="rId2" cstate="print"/>
          <a:srcRect t="14035" b="17543"/>
          <a:stretch>
            <a:fillRect/>
          </a:stretch>
        </p:blipFill>
        <p:spPr>
          <a:xfrm>
            <a:off x="2500298" y="4214818"/>
            <a:ext cx="3654307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Дерево как образ человека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43026"/>
            <a:ext cx="3643338" cy="5214974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В набор входят 80 фотографий с изображениями деревьев и 32 маленькие карточки со словами и словосочетаниями. Карты могут использоваться в консультировании, психотерапии, </a:t>
            </a:r>
            <a:r>
              <a:rPr lang="ru-RU" dirty="0" err="1" smtClean="0"/>
              <a:t>коучинге</a:t>
            </a:r>
            <a:r>
              <a:rPr lang="ru-RU" dirty="0" smtClean="0"/>
              <a:t>, в групповой и индивидуальной работе с детьми и взрослыми.</a:t>
            </a:r>
            <a:endParaRPr lang="ru-RU" dirty="0"/>
          </a:p>
        </p:txBody>
      </p:sp>
      <p:pic>
        <p:nvPicPr>
          <p:cNvPr id="4" name="Рисунок 3" descr="1008755565.jpg"/>
          <p:cNvPicPr>
            <a:picLocks noChangeAspect="1"/>
          </p:cNvPicPr>
          <p:nvPr/>
        </p:nvPicPr>
        <p:blipFill>
          <a:blip r:embed="rId2" cstate="print"/>
          <a:srcRect l="16418" t="1493" r="17910"/>
          <a:stretch>
            <a:fillRect/>
          </a:stretch>
        </p:blipFill>
        <p:spPr>
          <a:xfrm>
            <a:off x="4786314" y="1714488"/>
            <a:ext cx="3143272" cy="471488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607223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u="sng" dirty="0" smtClean="0"/>
              <a:t>«Дерево как образ человека»</a:t>
            </a:r>
            <a:r>
              <a:rPr lang="ru-RU" dirty="0" smtClean="0"/>
              <a:t> - новый оригинальный набор карт. С деревом у нас связано множество ассоциаций: древо жизни, генеалогическое древо, новогодняя елка, лавровая ветвь и т.п.</a:t>
            </a:r>
          </a:p>
          <a:p>
            <a:pPr algn="just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Metaforicheskie_associativnie_karti__Derevo__3_o.jpeg"/>
          <p:cNvPicPr>
            <a:picLocks noChangeAspect="1"/>
          </p:cNvPicPr>
          <p:nvPr/>
        </p:nvPicPr>
        <p:blipFill>
          <a:blip r:embed="rId2" cstate="print"/>
          <a:srcRect l="8727" t="2051" r="10769"/>
          <a:stretch>
            <a:fillRect/>
          </a:stretch>
        </p:blipFill>
        <p:spPr>
          <a:xfrm>
            <a:off x="2048256" y="3214686"/>
            <a:ext cx="3738190" cy="341114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Из сундука прошлого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514353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   64 карты с изображениями и 32 карты со словами. Предлагаемый набор карт призван помочь всем – и психологам, и их клиентам, поговорить о детстве, воскресить в памяти его картинки, ощутить запахи и звуки. </a:t>
            </a:r>
            <a:endParaRPr lang="ru-RU" dirty="0"/>
          </a:p>
        </p:txBody>
      </p:sp>
      <p:pic>
        <p:nvPicPr>
          <p:cNvPr id="4" name="Рисунок 3" descr="scrn_big_1.jpg"/>
          <p:cNvPicPr>
            <a:picLocks noChangeAspect="1"/>
          </p:cNvPicPr>
          <p:nvPr/>
        </p:nvPicPr>
        <p:blipFill>
          <a:blip r:embed="rId2" cstate="print"/>
          <a:srcRect l="5089" r="8294" b="5670"/>
          <a:stretch>
            <a:fillRect/>
          </a:stretch>
        </p:blipFill>
        <p:spPr>
          <a:xfrm>
            <a:off x="2304287" y="3714752"/>
            <a:ext cx="3169369" cy="29878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4500594" cy="6215082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   Каждый найдет там свое детство, растревоженное и заговорившее благодаря возникающим ассоциациям. Однако не все воспринимают карты </a:t>
            </a:r>
            <a:r>
              <a:rPr lang="ru-RU" u="sng" dirty="0" smtClean="0"/>
              <a:t>«Сундук прошлого» </a:t>
            </a:r>
            <a:r>
              <a:rPr lang="ru-RU" dirty="0" smtClean="0"/>
              <a:t>одинаково: кто-то легко видит в рисунках себя, а кому-то кажется, что они однообразны, монотонны, даже </a:t>
            </a:r>
            <a:r>
              <a:rPr lang="ru-RU" dirty="0" err="1" smtClean="0"/>
              <a:t>депрессивны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Metaforicheskie_associativnie_karti__Iz_syndyka_proshlogo__2_o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857232"/>
            <a:ext cx="2750351" cy="550070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Некоторые упражнения с картами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528641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u="sng" dirty="0" smtClean="0"/>
              <a:t>«К моему счастью...»</a:t>
            </a:r>
          </a:p>
          <a:p>
            <a:pPr algn="just">
              <a:buNone/>
            </a:pPr>
            <a:r>
              <a:rPr lang="ru-RU" dirty="0" smtClean="0"/>
              <a:t>   Игроки берут из колоды равное количество карточек, обычно 5–7. Первый выбирает из своих одну и быстро придумывает рассказ «по картинке», адресуя его другому игроку и начиная со слов «к вашему несчастью».</a:t>
            </a:r>
          </a:p>
          <a:p>
            <a:pPr algn="just" fontAlgn="base">
              <a:buNone/>
            </a:pPr>
            <a:r>
              <a:rPr lang="ru-RU" dirty="0" smtClean="0"/>
              <a:t>   Например, карточка с драконом может послужить основой для такого зачина: «К вашему несчастью, за вами гонится страшный дракон, он хочет вас съесть».</a:t>
            </a:r>
          </a:p>
          <a:p>
            <a:pPr algn="just" fontAlgn="base">
              <a:buNone/>
            </a:pPr>
            <a:r>
              <a:rPr lang="ru-RU" dirty="0" smtClean="0"/>
              <a:t>    Задача другого игрока – «покрыть» предъявленную карточку одной из своих, сопроводив ее счастливой развязкой, которая начнется со слов «к моему счастью». Например, «дракона» покрывает «озеро»: «К моему счастью, я умею плавать, а дракон не умеет. Я ныряю в озеро и оказываюсь в безопасности». Следующий ход может развивать этот сюжет или начать новый.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42844" y="642918"/>
            <a:ext cx="8586790" cy="621508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u="sng" dirty="0" smtClean="0"/>
              <a:t>«Развилка»</a:t>
            </a:r>
          </a:p>
          <a:p>
            <a:pPr algn="just">
              <a:buNone/>
            </a:pPr>
            <a:r>
              <a:rPr lang="ru-RU" dirty="0" smtClean="0"/>
              <a:t>Для этого упражнения используется колода карт </a:t>
            </a:r>
            <a:r>
              <a:rPr lang="ru-RU" u="sng" dirty="0" smtClean="0"/>
              <a:t>«</a:t>
            </a:r>
            <a:r>
              <a:rPr lang="en-US" u="sng" dirty="0" smtClean="0"/>
              <a:t>Cope</a:t>
            </a:r>
            <a:r>
              <a:rPr lang="ru-RU" u="sng" dirty="0" smtClean="0"/>
              <a:t>»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Цель: переоценка ценностей во время кризиса; выбор правильной дороги для выхода из кризиса.</a:t>
            </a:r>
          </a:p>
          <a:p>
            <a:pPr algn="just">
              <a:buNone/>
            </a:pPr>
            <a:r>
              <a:rPr lang="ru-RU" dirty="0" smtClean="0"/>
              <a:t>Карты </a:t>
            </a:r>
            <a:r>
              <a:rPr lang="ru-RU" u="sng" dirty="0" smtClean="0"/>
              <a:t>«С</a:t>
            </a:r>
            <a:r>
              <a:rPr lang="en-US" u="sng" dirty="0" err="1" smtClean="0"/>
              <a:t>ope</a:t>
            </a:r>
            <a:r>
              <a:rPr lang="ru-RU" u="sng" dirty="0" smtClean="0"/>
              <a:t>» </a:t>
            </a:r>
            <a:r>
              <a:rPr lang="ru-RU" dirty="0" smtClean="0"/>
              <a:t>перетасовываются и выкладываются на стол рубашкой вверх.</a:t>
            </a:r>
          </a:p>
          <a:p>
            <a:pPr algn="just">
              <a:buNone/>
            </a:pPr>
            <a:r>
              <a:rPr lang="ru-RU" dirty="0" smtClean="0"/>
              <a:t>Каждый участник концентрируется на своей проблеме и вытягивает вслепую по пять карт. Ведущий говорит: «Открывайте ваши карты одну за другой: </a:t>
            </a:r>
          </a:p>
          <a:p>
            <a:pPr algn="just"/>
            <a:r>
              <a:rPr lang="ru-RU" dirty="0" smtClean="0"/>
              <a:t>первая карта описывает вашу кризисную ситуацию; </a:t>
            </a:r>
          </a:p>
          <a:p>
            <a:pPr algn="just"/>
            <a:r>
              <a:rPr lang="ru-RU" dirty="0" smtClean="0"/>
              <a:t>вторая карта означает корень проблемы из вашего прошлого;</a:t>
            </a:r>
          </a:p>
          <a:p>
            <a:pPr algn="just"/>
            <a:r>
              <a:rPr lang="ru-RU" dirty="0" smtClean="0"/>
              <a:t>третья карта описывает ваши ожидания в создавшейся ситуации; </a:t>
            </a:r>
          </a:p>
          <a:p>
            <a:pPr algn="just"/>
            <a:r>
              <a:rPr lang="ru-RU" dirty="0" smtClean="0"/>
              <a:t>четвертая карта показывает, какими ресурсами вы располагаете для разрешения создавшейся ситуации; </a:t>
            </a:r>
          </a:p>
          <a:p>
            <a:pPr algn="just"/>
            <a:r>
              <a:rPr lang="ru-RU" dirty="0" smtClean="0"/>
              <a:t>пятая карта демонстрирует решение таким, каким оно вам видится сейчас.</a:t>
            </a:r>
          </a:p>
          <a:p>
            <a:pPr algn="just">
              <a:buNone/>
            </a:pPr>
            <a:r>
              <a:rPr lang="ru-RU" dirty="0" smtClean="0"/>
              <a:t>	Теперь все ваши дороги раскрыты перед вами. Вам предстоит решить, в каком направлении вам двигаться и что вам помочь в дальнейшем путешествии. </a:t>
            </a:r>
          </a:p>
          <a:p>
            <a:pPr algn="just">
              <a:buNone/>
            </a:pPr>
            <a:r>
              <a:rPr lang="ru-RU" dirty="0" smtClean="0"/>
              <a:t>	Выберите из оставшейся колоды вслепую одну карту и решите, куда бы вы хотели положить ее, чтобы узнать, в каком направлении вам стоит идти и что вам необходимо для достижения вашей цели.</a:t>
            </a:r>
            <a:br>
              <a:rPr lang="ru-RU" dirty="0" smtClean="0"/>
            </a:br>
            <a:r>
              <a:rPr lang="ru-RU" dirty="0" smtClean="0"/>
              <a:t>Откройте выбранную карту и положите ее изображением вверх на одну из пяти карт «развилки» выбранных ранее. Расскажите возникший у вас сюжет».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480"/>
            <a:ext cx="8229600" cy="628652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u="sng" dirty="0" smtClean="0"/>
              <a:t>«Мои лица»</a:t>
            </a:r>
          </a:p>
          <a:p>
            <a:pPr algn="just">
              <a:buNone/>
            </a:pPr>
            <a:r>
              <a:rPr lang="ru-RU" dirty="0" smtClean="0"/>
              <a:t>Упражнение выполняется с колодой карт </a:t>
            </a:r>
            <a:r>
              <a:rPr lang="ru-RU" u="sng" dirty="0" smtClean="0"/>
              <a:t>«</a:t>
            </a:r>
            <a:r>
              <a:rPr lang="en-US" u="sng" dirty="0" smtClean="0"/>
              <a:t>Persona</a:t>
            </a:r>
            <a:r>
              <a:rPr lang="ru-RU" u="sng" dirty="0" smtClean="0"/>
              <a:t>»</a:t>
            </a:r>
            <a:r>
              <a:rPr lang="ru-RU" dirty="0" smtClean="0"/>
              <a:t>, </a:t>
            </a:r>
            <a:r>
              <a:rPr lang="ru-RU" u="sng" dirty="0" smtClean="0"/>
              <a:t>«</a:t>
            </a:r>
            <a:r>
              <a:rPr lang="en-US" u="sng" dirty="0" err="1" smtClean="0"/>
              <a:t>Personita</a:t>
            </a:r>
            <a:r>
              <a:rPr lang="ru-RU" u="sng" dirty="0" smtClean="0"/>
              <a:t>»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Цель: исследовать образ себя.</a:t>
            </a:r>
          </a:p>
          <a:p>
            <a:pPr algn="just">
              <a:buNone/>
            </a:pPr>
            <a:r>
              <a:rPr lang="ru-RU" dirty="0" smtClean="0"/>
              <a:t>Выберите 3 карты, отображающие:</a:t>
            </a:r>
          </a:p>
          <a:p>
            <a:pPr algn="just"/>
            <a:r>
              <a:rPr lang="ru-RU" dirty="0" smtClean="0"/>
              <a:t>каким Вас знают другие; </a:t>
            </a:r>
          </a:p>
          <a:p>
            <a:pPr algn="just"/>
            <a:r>
              <a:rPr lang="ru-RU" dirty="0" smtClean="0"/>
              <a:t>каким Вас никто не знает;</a:t>
            </a:r>
          </a:p>
          <a:p>
            <a:pPr algn="just"/>
            <a:r>
              <a:rPr lang="ru-RU" dirty="0" smtClean="0"/>
              <a:t>каким Вы хотели бы, чтобы Вас знали.</a:t>
            </a:r>
          </a:p>
          <a:p>
            <a:pPr algn="just">
              <a:buNone/>
            </a:pPr>
            <a:r>
              <a:rPr lang="ru-RU" dirty="0" smtClean="0"/>
              <a:t> По очереди берите карты и, заняв</a:t>
            </a:r>
          </a:p>
          <a:p>
            <a:pPr algn="just">
              <a:buNone/>
            </a:pPr>
            <a:r>
              <a:rPr lang="ru-RU" dirty="0" smtClean="0"/>
              <a:t>предполагаемое положение в пространстве,</a:t>
            </a:r>
          </a:p>
          <a:p>
            <a:pPr algn="just">
              <a:buNone/>
            </a:pPr>
            <a:r>
              <a:rPr lang="ru-RU" dirty="0" smtClean="0"/>
              <a:t>расскажите о себе.</a:t>
            </a:r>
          </a:p>
          <a:p>
            <a:pPr algn="just">
              <a:buNone/>
            </a:pPr>
            <a:r>
              <a:rPr lang="ru-RU" dirty="0" smtClean="0"/>
              <a:t>Обсудите возможные варианты достижения</a:t>
            </a:r>
          </a:p>
          <a:p>
            <a:pPr algn="just">
              <a:buNone/>
            </a:pPr>
            <a:r>
              <a:rPr lang="ru-RU" dirty="0" smtClean="0"/>
              <a:t>желаемого.</a:t>
            </a:r>
          </a:p>
          <a:p>
            <a:pPr>
              <a:buNone/>
            </a:pP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42918"/>
            <a:ext cx="8229600" cy="621508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u="sng" dirty="0" smtClean="0"/>
              <a:t>«Переписывание жизненной истории»</a:t>
            </a:r>
          </a:p>
          <a:p>
            <a:pPr algn="just">
              <a:buNone/>
            </a:pPr>
            <a:r>
              <a:rPr lang="ru-RU" dirty="0" smtClean="0"/>
              <a:t>    Для этого упражнения используют колоду карт</a:t>
            </a:r>
          </a:p>
          <a:p>
            <a:pPr algn="just">
              <a:buNone/>
            </a:pPr>
            <a:r>
              <a:rPr lang="ru-RU" dirty="0" smtClean="0"/>
              <a:t>   </a:t>
            </a:r>
            <a:r>
              <a:rPr lang="ru-RU" u="sng" dirty="0" smtClean="0"/>
              <a:t>«</a:t>
            </a:r>
            <a:r>
              <a:rPr lang="en-US" u="sng" dirty="0" err="1" smtClean="0"/>
              <a:t>TanDoo</a:t>
            </a:r>
            <a:r>
              <a:rPr lang="ru-RU" u="sng" dirty="0" smtClean="0"/>
              <a:t>»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    Цель: исследование точек зрения партнёров на настоящее положение дел в отношениях, а также их надежд на изменение и улучшение.</a:t>
            </a:r>
          </a:p>
          <a:p>
            <a:pPr algn="just">
              <a:buNone/>
            </a:pPr>
            <a:r>
              <a:rPr lang="ru-RU" dirty="0" smtClean="0"/>
              <a:t>    Каждый партнёр выбирает 2-3 карты, которые отражают взаимоотношения в настоящий момент. Все карты кладут на один лист бумаги формата А4 так, чтобы получилась одна картина. </a:t>
            </a:r>
            <a:br>
              <a:rPr lang="ru-RU" dirty="0" smtClean="0"/>
            </a:br>
            <a:r>
              <a:rPr lang="ru-RU" dirty="0" smtClean="0"/>
              <a:t>Таким образом пара создаёт историю А, опираясь на все выбранные карты.</a:t>
            </a:r>
            <a:br>
              <a:rPr lang="ru-RU" dirty="0" smtClean="0"/>
            </a:br>
            <a:r>
              <a:rPr lang="ru-RU" dirty="0" smtClean="0"/>
              <a:t>Далее каждый выбирает 2-3 карты, которые отражают его, её желаемые. Кладут их все на второй лист бумаги, чтобы получилась одна картина. </a:t>
            </a:r>
            <a:br>
              <a:rPr lang="ru-RU" dirty="0" smtClean="0"/>
            </a:br>
            <a:r>
              <a:rPr lang="ru-RU" dirty="0" smtClean="0"/>
              <a:t>Вместе составляют историю Б, используя все карты, которые выбрали в этот раз.</a:t>
            </a:r>
            <a:br>
              <a:rPr lang="ru-RU" dirty="0" smtClean="0"/>
            </a:br>
            <a:r>
              <a:rPr lang="ru-RU" dirty="0" smtClean="0"/>
              <a:t>Обсуждение:</a:t>
            </a:r>
          </a:p>
          <a:p>
            <a:pPr algn="just"/>
            <a:r>
              <a:rPr lang="ru-RU" dirty="0" smtClean="0"/>
              <a:t>Какие карты Вы бы переместили или заменили в этих историях?;</a:t>
            </a:r>
          </a:p>
          <a:p>
            <a:pPr algn="just"/>
            <a:r>
              <a:rPr lang="ru-RU" dirty="0" smtClean="0"/>
              <a:t>Какие карты перенесли бы из истории А в историю Б?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292895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В 1983 году Эли Роман показал эти карты </a:t>
            </a:r>
            <a:r>
              <a:rPr lang="ru-RU" b="1" dirty="0" err="1" smtClean="0"/>
              <a:t>Моритцу</a:t>
            </a:r>
            <a:r>
              <a:rPr lang="ru-RU" b="1" dirty="0" smtClean="0"/>
              <a:t> </a:t>
            </a:r>
            <a:r>
              <a:rPr lang="ru-RU" b="1" dirty="0" err="1" smtClean="0"/>
              <a:t>Эгитмейеру</a:t>
            </a:r>
            <a:r>
              <a:rPr lang="ru-RU" b="1" dirty="0" smtClean="0"/>
              <a:t>,</a:t>
            </a:r>
            <a:r>
              <a:rPr lang="ru-RU" dirty="0" smtClean="0"/>
              <a:t> который увидел, что их можно использовать в работе с пациентами, чтобы подтолкнуть их к разговору о себе.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64d9c2d355e6b9dbd65775e53d2b07d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3071810"/>
            <a:ext cx="5659446" cy="2845893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429684" cy="607223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u="sng" dirty="0" smtClean="0"/>
              <a:t>«Пейзаж»</a:t>
            </a:r>
          </a:p>
          <a:p>
            <a:pPr algn="just">
              <a:buNone/>
            </a:pPr>
            <a:r>
              <a:rPr lang="ru-RU" dirty="0" smtClean="0"/>
              <a:t>   Для этого упражнения используется колода карт </a:t>
            </a:r>
            <a:r>
              <a:rPr lang="ru-RU" u="sng" dirty="0" smtClean="0"/>
              <a:t>«</a:t>
            </a:r>
            <a:r>
              <a:rPr lang="en-US" u="sng" dirty="0" err="1" smtClean="0"/>
              <a:t>Ecco</a:t>
            </a:r>
            <a:r>
              <a:rPr lang="ru-RU" u="sng" smtClean="0"/>
              <a:t>»</a:t>
            </a:r>
            <a:r>
              <a:rPr lang="ru-RU" smtClean="0"/>
              <a:t>.</a:t>
            </a:r>
            <a:endParaRPr lang="ru-RU" u="sng" dirty="0" smtClean="0"/>
          </a:p>
          <a:p>
            <a:pPr algn="just">
              <a:buNone/>
            </a:pPr>
            <a:r>
              <a:rPr lang="ru-RU" dirty="0" smtClean="0"/>
              <a:t>   Игроки по очереди берут карту из колоды, не показывая ее другим участникам. Если кто-то хочет поменять карту, он может взять другую.</a:t>
            </a:r>
          </a:p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Каждыи</a:t>
            </a:r>
            <a:r>
              <a:rPr lang="ru-RU" dirty="0" smtClean="0"/>
              <a:t>̆ участник описывает свою карту как </a:t>
            </a:r>
            <a:r>
              <a:rPr lang="ru-RU" dirty="0" err="1" smtClean="0"/>
              <a:t>пейзаж</a:t>
            </a:r>
            <a:r>
              <a:rPr lang="ru-RU" dirty="0" smtClean="0"/>
              <a:t> или какое-то место. Как выглядит это место? Как человек чувствует себя там? Что там можно делать? После того, как круг завершился, карты, о которых рассказывали игроки, перемешиваются (можно добавить еще несколько карт) и открываются. Участники вместе пытаются определить, какая карта соответствует тому или иному описанию. Догадки сравниваются и обсуждаются.</a:t>
            </a:r>
            <a:endParaRPr lang="ru-RU" u="sng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3257544" cy="571504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 Эти карты переведены на многие языки и выпущено ещё 17 колод метафорических карт, которые могут использоваться как по отдельности, так и вместе с другими колодами, дополняя друг друга.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IMG_05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5855" y="2214554"/>
            <a:ext cx="4377363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714356"/>
            <a:ext cx="4329114" cy="586018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en-US" dirty="0" smtClean="0"/>
              <a:t>	       </a:t>
            </a:r>
            <a:r>
              <a:rPr lang="ru-RU" dirty="0" smtClean="0"/>
              <a:t>В</a:t>
            </a:r>
            <a:r>
              <a:rPr lang="en-US" dirty="0" smtClean="0"/>
              <a:t> </a:t>
            </a:r>
            <a:r>
              <a:rPr lang="ru-RU" dirty="0" smtClean="0"/>
              <a:t>отличие </a:t>
            </a:r>
            <a:r>
              <a:rPr lang="ru-RU" dirty="0" smtClean="0"/>
              <a:t>от гадальных карт типа </a:t>
            </a:r>
            <a:r>
              <a:rPr lang="ru-RU" dirty="0" err="1" smtClean="0"/>
              <a:t>Таро</a:t>
            </a:r>
            <a:r>
              <a:rPr lang="ru-RU" dirty="0" smtClean="0"/>
              <a:t>, которые имеют уже готовые описания, ассоциативные карты </a:t>
            </a:r>
            <a:r>
              <a:rPr lang="ru-RU" b="1" dirty="0" smtClean="0"/>
              <a:t>направлены на работу с образами,</a:t>
            </a:r>
            <a:r>
              <a:rPr lang="ru-RU" dirty="0" smtClean="0"/>
              <a:t> которые видит клиент, описывает, давая свою трактовку.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Сны-о-будущем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571612"/>
            <a:ext cx="2381250" cy="34385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07196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Работа с этими картами </a:t>
            </a:r>
            <a:r>
              <a:rPr lang="ru-RU" b="1" dirty="0" smtClean="0"/>
              <a:t>обращает клиента к его подсознанию, предлагая самому разобраться в происходящей ситуации. </a:t>
            </a:r>
            <a:r>
              <a:rPr lang="ru-RU" dirty="0" smtClean="0"/>
              <a:t>Психотерапевт в данном случае лишь направляет пациента, помогает ему придти к конечному результату: нахождению решения, которое поможет выйти из затруднительной ситуации.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Screenshot_8.pn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rcRect b="30487"/>
          <a:stretch>
            <a:fillRect/>
          </a:stretch>
        </p:blipFill>
        <p:spPr>
          <a:xfrm>
            <a:off x="1285852" y="4071942"/>
            <a:ext cx="6268325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3071834" cy="550299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Затрагивая пласты подсознания, карты также облегчают угнетённое состояние, так как показывают выход из создавшейся ситуации, который наиболее приемлем для клиента.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18248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1142983"/>
            <a:ext cx="2000264" cy="2909475"/>
          </a:xfrm>
          <a:prstGeom prst="rect">
            <a:avLst/>
          </a:prstGeom>
        </p:spPr>
      </p:pic>
      <p:pic>
        <p:nvPicPr>
          <p:cNvPr id="5" name="Рисунок 4" descr="girl-before-a-mirr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5038" y="3571876"/>
            <a:ext cx="2362131" cy="29289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Применение метафорических карт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143932" cy="464347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Регулярная работа с ассоциативными картами способствует раскрытию творческого потенциала у людей, а потому спектр их использования огромен. Они могут использоваться в работе психологами и психотерапевтами, как домашние игры с детьми, в бизнесе, преподавании и любой другой сфере жизни.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695</TotalTime>
  <Words>1381</Words>
  <Application>Microsoft Office PowerPoint</Application>
  <PresentationFormat>Экран (4:3)</PresentationFormat>
  <Paragraphs>156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Городская</vt:lpstr>
      <vt:lpstr>Метафорические карты</vt:lpstr>
      <vt:lpstr>Что такое метафорические карты</vt:lpstr>
      <vt:lpstr>Слайд 3</vt:lpstr>
      <vt:lpstr>Слайд 4</vt:lpstr>
      <vt:lpstr>Слайд 5</vt:lpstr>
      <vt:lpstr>Слайд 6</vt:lpstr>
      <vt:lpstr>Слайд 7</vt:lpstr>
      <vt:lpstr>Слайд 8</vt:lpstr>
      <vt:lpstr>Применение метафорических карт</vt:lpstr>
      <vt:lpstr>Их применяют для решения следующих вопросов:</vt:lpstr>
      <vt:lpstr>Слайд 11</vt:lpstr>
      <vt:lpstr>Разновидности метафорических карт</vt:lpstr>
      <vt:lpstr>OH (Ох)</vt:lpstr>
      <vt:lpstr>Служат для:</vt:lpstr>
      <vt:lpstr>Ecco (Экко) </vt:lpstr>
      <vt:lpstr>Слайд 16</vt:lpstr>
      <vt:lpstr>Persona (Персона)</vt:lpstr>
      <vt:lpstr>Метафора портретов позволяет работать со следующими запросами:</vt:lpstr>
      <vt:lpstr>Personita (Персонита)</vt:lpstr>
      <vt:lpstr>Карты позволяют работать со следующими запросами:</vt:lpstr>
      <vt:lpstr>Cope (Преодоление)</vt:lpstr>
      <vt:lpstr>Слайд 22</vt:lpstr>
      <vt:lpstr>Tandoo (Танду)</vt:lpstr>
      <vt:lpstr>Слайд 24</vt:lpstr>
      <vt:lpstr>Saga (Сага)</vt:lpstr>
      <vt:lpstr>Слайд 26</vt:lpstr>
      <vt:lpstr>Пути-дороги</vt:lpstr>
      <vt:lpstr>Слайд 28</vt:lpstr>
      <vt:lpstr>Окна и двери</vt:lpstr>
      <vt:lpstr>Слайд 30</vt:lpstr>
      <vt:lpstr>Слайд 31</vt:lpstr>
      <vt:lpstr>Дерево как образ человека</vt:lpstr>
      <vt:lpstr>Слайд 33</vt:lpstr>
      <vt:lpstr>Из сундука прошлого</vt:lpstr>
      <vt:lpstr>Слайд 35</vt:lpstr>
      <vt:lpstr>Некоторые упражнения с картами</vt:lpstr>
      <vt:lpstr>Слайд 37</vt:lpstr>
      <vt:lpstr>Слайд 38</vt:lpstr>
      <vt:lpstr>Слайд 39</vt:lpstr>
      <vt:lpstr>Слайд 40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Метафорические карты  Психологическая лаборатория                         ФКУ ЛИУ-12 УФСИН России по Кировской области</dc:title>
  <dc:creator>User</dc:creator>
  <cp:lastModifiedBy>Кипров</cp:lastModifiedBy>
  <cp:revision>69</cp:revision>
  <dcterms:created xsi:type="dcterms:W3CDTF">2017-01-26T06:33:47Z</dcterms:created>
  <dcterms:modified xsi:type="dcterms:W3CDTF">2017-06-06T11:27:24Z</dcterms:modified>
</cp:coreProperties>
</file>